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38"/>
  </p:notesMasterIdLst>
  <p:handoutMasterIdLst>
    <p:handoutMasterId r:id="rId39"/>
  </p:handoutMasterIdLst>
  <p:sldIdLst>
    <p:sldId id="394" r:id="rId2"/>
    <p:sldId id="395" r:id="rId3"/>
    <p:sldId id="600" r:id="rId4"/>
    <p:sldId id="623" r:id="rId5"/>
    <p:sldId id="613" r:id="rId6"/>
    <p:sldId id="396" r:id="rId7"/>
    <p:sldId id="481" r:id="rId8"/>
    <p:sldId id="628" r:id="rId9"/>
    <p:sldId id="496" r:id="rId10"/>
    <p:sldId id="579" r:id="rId11"/>
    <p:sldId id="471" r:id="rId12"/>
    <p:sldId id="592" r:id="rId13"/>
    <p:sldId id="634" r:id="rId14"/>
    <p:sldId id="406" r:id="rId15"/>
    <p:sldId id="498" r:id="rId16"/>
    <p:sldId id="413" r:id="rId17"/>
    <p:sldId id="493" r:id="rId18"/>
    <p:sldId id="627" r:id="rId19"/>
    <p:sldId id="588" r:id="rId20"/>
    <p:sldId id="590" r:id="rId21"/>
    <p:sldId id="499" r:id="rId22"/>
    <p:sldId id="597" r:id="rId23"/>
    <p:sldId id="593" r:id="rId24"/>
    <p:sldId id="501" r:id="rId25"/>
    <p:sldId id="500" r:id="rId26"/>
    <p:sldId id="630" r:id="rId27"/>
    <p:sldId id="632" r:id="rId28"/>
    <p:sldId id="456" r:id="rId29"/>
    <p:sldId id="616" r:id="rId30"/>
    <p:sldId id="618" r:id="rId31"/>
    <p:sldId id="619" r:id="rId32"/>
    <p:sldId id="620" r:id="rId33"/>
    <p:sldId id="621" r:id="rId34"/>
    <p:sldId id="324" r:id="rId35"/>
    <p:sldId id="625" r:id="rId36"/>
    <p:sldId id="62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28D78DA-FDE4-40C4-A895-AC3F5A8238A3}">
          <p14:sldIdLst>
            <p14:sldId id="394"/>
            <p14:sldId id="395"/>
            <p14:sldId id="600"/>
            <p14:sldId id="623"/>
            <p14:sldId id="613"/>
          </p14:sldIdLst>
        </p14:section>
        <p14:section name="Цели на курса и учебна програма" id="{E1D61F1D-4CD2-4A84-9CEE-AAA45029B753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B1046594-FB8D-4EE4-A8B4-CC71E22B9E4B}">
          <p14:sldIdLst>
            <p14:sldId id="471"/>
            <p14:sldId id="592"/>
            <p14:sldId id="634"/>
          </p14:sldIdLst>
        </p14:section>
        <p14:section name="Домашни, изпити и оценяване" id="{487B2CE7-667A-4F4E-BF43-1E9D6221ACD2}">
          <p14:sldIdLst>
            <p14:sldId id="406"/>
            <p14:sldId id="498"/>
            <p14:sldId id="413"/>
            <p14:sldId id="493"/>
            <p14:sldId id="627"/>
            <p14:sldId id="588"/>
            <p14:sldId id="590"/>
            <p14:sldId id="499"/>
            <p14:sldId id="597"/>
            <p14:sldId id="593"/>
          </p14:sldIdLst>
        </p14:section>
        <p14:section name="Учебни ресурси" id="{3EBE1FE9-03B7-456E-A857-D07671FCBA88}">
          <p14:sldIdLst>
            <p14:sldId id="501"/>
            <p14:sldId id="500"/>
            <p14:sldId id="630"/>
            <p14:sldId id="632"/>
            <p14:sldId id="456"/>
          </p14:sldIdLst>
        </p14:section>
        <p14:section name="Организационна част" id="{2717691B-0DFE-4423-9924-6AE16EC185AC}">
          <p14:sldIdLst>
            <p14:sldId id="616"/>
            <p14:sldId id="618"/>
            <p14:sldId id="619"/>
            <p14:sldId id="620"/>
            <p14:sldId id="621"/>
            <p14:sldId id="3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214" autoAdjust="0"/>
  </p:normalViewPr>
  <p:slideViewPr>
    <p:cSldViewPr showGuides="1">
      <p:cViewPr varScale="1">
        <p:scale>
          <a:sx n="99" d="100"/>
          <a:sy n="99" d="100"/>
        </p:scale>
        <p:origin x="108" y="270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1.9.2023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8.3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9.7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11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64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0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4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2.15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3.7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9/1/2023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537CABD2-3229-4905-B57F-DEA735CF29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77789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14EA5F9-F46F-4BCA-A9B2-858D20E08C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6209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E36CA9E8-0521-4E8E-9BE1-0C28B9CEF9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1856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34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1593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98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09/01/2023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6967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hyperlink" Target="https://softuni.b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4291/programming-basics-with-python-september-202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vn.softuni.org/admin/svn/programming-basics-2022/trunk/Installation-Guidelines/01.0%20PB-Python-PyCharm-2021-Installation-Guidelines.docx" TargetMode="External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hyperlink" Target="https://www.jetbrains.com/pycharm/download/#section=windows" TargetMode="External"/><Relationship Id="rId4" Type="http://schemas.openxmlformats.org/officeDocument/2006/relationships/hyperlink" Target="http://svn.softuni.org/admin/svn/programming-basics-2022/trunk/Installation-Guidelines/01.0%20PB-Python-PyCharm-Installation-Guidelines.docx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customXml" Target="../ink/ink7.xml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64.png"/><Relationship Id="rId2" Type="http://schemas.openxmlformats.org/officeDocument/2006/relationships/customXml" Target="../ink/ink1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62.png"/><Relationship Id="rId10" Type="http://schemas.openxmlformats.org/officeDocument/2006/relationships/customXml" Target="../ink/ink5.xml"/><Relationship Id="rId9" Type="http://schemas.openxmlformats.org/officeDocument/2006/relationships/customXml" Target="../ink/ink4.xml"/><Relationship Id="rId14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hyperlink" Target="https://createx.bg/" TargetMode="External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" Type="http://schemas.openxmlformats.org/officeDocument/2006/relationships/hyperlink" Target="https://www.pharvision.ai/" TargetMode="External"/><Relationship Id="rId21" Type="http://schemas.openxmlformats.org/officeDocument/2006/relationships/hyperlink" Target="https://dxc.com/us/en" TargetMode="External"/><Relationship Id="rId7" Type="http://schemas.openxmlformats.org/officeDocument/2006/relationships/hyperlink" Target="https://www.careers.postbank.bg/" TargetMode="External"/><Relationship Id="rId12" Type="http://schemas.openxmlformats.org/officeDocument/2006/relationships/image" Target="../media/image30.png"/><Relationship Id="rId17" Type="http://schemas.openxmlformats.org/officeDocument/2006/relationships/hyperlink" Target="https://indeavr.com/careers/" TargetMode="External"/><Relationship Id="rId25" Type="http://schemas.openxmlformats.org/officeDocument/2006/relationships/hyperlink" Target="https://www.bosch-digital.com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hyperlink" Target="https://bg.coca-colahellenic.com/bg/working-with-us" TargetMode="External"/><Relationship Id="rId24" Type="http://schemas.openxmlformats.org/officeDocument/2006/relationships/image" Target="../media/image36.jpeg"/><Relationship Id="rId5" Type="http://schemas.openxmlformats.org/officeDocument/2006/relationships/hyperlink" Target="https://en.superhosting.bg/" TargetMode="External"/><Relationship Id="rId15" Type="http://schemas.openxmlformats.org/officeDocument/2006/relationships/hyperlink" Target="https://smartit.bg/" TargetMode="External"/><Relationship Id="rId23" Type="http://schemas.openxmlformats.org/officeDocument/2006/relationships/hyperlink" Target="https://ambitioned.com/" TargetMode="External"/><Relationship Id="rId28" Type="http://schemas.openxmlformats.org/officeDocument/2006/relationships/image" Target="../media/image38.png"/><Relationship Id="rId10" Type="http://schemas.openxmlformats.org/officeDocument/2006/relationships/image" Target="../media/image29.png"/><Relationship Id="rId19" Type="http://schemas.openxmlformats.org/officeDocument/2006/relationships/hyperlink" Target="https://www.draftkings.com/" TargetMode="External"/><Relationship Id="rId4" Type="http://schemas.openxmlformats.org/officeDocument/2006/relationships/image" Target="../media/image26.jpe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hyperlink" Target="https://careers.flutterinternational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68868"/>
            <a:ext cx="3288469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1026" name="Picture 2" descr="Ð ÐµÐ·ÑÐ»ÑÐ°Ñ Ñ Ð¸Ð·Ð¾Ð±ÑÐ°Ð¶ÐµÐ½Ð¸Ðµ Ð·Ð° python logo png">
            <a:extLst>
              <a:ext uri="{FF2B5EF4-FFF2-40B4-BE49-F238E27FC236}">
                <a16:creationId xmlns:a16="http://schemas.microsoft.com/office/drawing/2014/main" id="{2A9E4188-574B-42E6-A3E3-E82422A3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0" y="1942288"/>
            <a:ext cx="2491013" cy="248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E06B49-DCF1-44EF-B2A5-ADADB7B08F8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36000" y="1584000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Марио Захариев</a:t>
            </a:r>
            <a:endParaRPr lang="en-US" sz="36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b="1" dirty="0"/>
              <a:t>Топ</a:t>
            </a:r>
            <a:r>
              <a:rPr lang="bg-BG" sz="3200" dirty="0"/>
              <a:t> </a:t>
            </a:r>
            <a:r>
              <a:rPr lang="bg-BG" sz="3200" b="1" dirty="0"/>
              <a:t>студент</a:t>
            </a:r>
            <a:r>
              <a:rPr lang="bg-BG" sz="3200" dirty="0"/>
              <a:t>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Магистър по </a:t>
            </a:r>
            <a:r>
              <a:rPr lang="bg-BG" sz="3200" b="1" dirty="0"/>
              <a:t>киберсигурност</a:t>
            </a:r>
            <a:endParaRPr lang="en-US" sz="32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dirty="0"/>
              <a:t>Има интерес към </a:t>
            </a:r>
            <a:r>
              <a:rPr lang="en-US" b="1" dirty="0"/>
              <a:t>Python, JavaScript, </a:t>
            </a:r>
            <a:endParaRPr lang="bg-BG" b="1" dirty="0"/>
          </a:p>
          <a:p>
            <a:pPr marL="252878" lvl="2" indent="0">
              <a:buClr>
                <a:schemeClr val="tx1"/>
              </a:buClr>
              <a:buSzPct val="100000"/>
              <a:buNone/>
            </a:pPr>
            <a:r>
              <a:rPr lang="bg-BG" b="1" dirty="0"/>
              <a:t>    </a:t>
            </a:r>
            <a:r>
              <a:rPr lang="en-US" b="1" dirty="0"/>
              <a:t>Artificial Intelligence </a:t>
            </a:r>
            <a:r>
              <a:rPr lang="bg-BG" b="1" dirty="0"/>
              <a:t>и </a:t>
            </a:r>
            <a:r>
              <a:rPr lang="en-US" b="1" dirty="0"/>
              <a:t>Go</a:t>
            </a:r>
            <a:endParaRPr lang="bg-BG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ru-RU" dirty="0" err="1"/>
              <a:t>Занимава</a:t>
            </a:r>
            <a:r>
              <a:rPr lang="ru-RU" dirty="0"/>
              <a:t> се и с </a:t>
            </a:r>
            <a:r>
              <a:rPr lang="ru-RU" dirty="0" err="1"/>
              <a:t>научни</a:t>
            </a:r>
            <a:r>
              <a:rPr lang="ru-RU" dirty="0"/>
              <a:t> </a:t>
            </a:r>
            <a:r>
              <a:rPr lang="ru-RU" dirty="0" err="1"/>
              <a:t>изследвания</a:t>
            </a:r>
            <a:r>
              <a:rPr lang="ru-RU" dirty="0"/>
              <a:t> </a:t>
            </a:r>
            <a:r>
              <a:rPr lang="ru-RU" dirty="0" err="1"/>
              <a:t>свързани</a:t>
            </a:r>
            <a:r>
              <a:rPr lang="ru-RU" dirty="0"/>
              <a:t> с </a:t>
            </a:r>
            <a:r>
              <a:rPr lang="ru-RU" b="1" dirty="0" err="1"/>
              <a:t>изкуствен</a:t>
            </a:r>
            <a:r>
              <a:rPr lang="ru-RU" b="1" dirty="0"/>
              <a:t> </a:t>
            </a:r>
            <a:r>
              <a:rPr lang="ru-RU" b="1" dirty="0" err="1"/>
              <a:t>интелект</a:t>
            </a:r>
            <a:r>
              <a:rPr lang="ru-RU" b="1" dirty="0"/>
              <a:t> и </a:t>
            </a:r>
            <a:r>
              <a:rPr lang="ru-RU" b="1" dirty="0" err="1"/>
              <a:t>машинно</a:t>
            </a:r>
            <a:r>
              <a:rPr lang="ru-RU" b="1" dirty="0"/>
              <a:t> обучение</a:t>
            </a:r>
            <a:endParaRPr lang="bg-BG" sz="3200" b="1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00" y="1449000"/>
            <a:ext cx="3352500" cy="3352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0007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676401"/>
            <a:ext cx="8434388" cy="4587875"/>
          </a:xfrm>
        </p:spPr>
        <p:txBody>
          <a:bodyPr>
            <a:normAutofit/>
          </a:bodyPr>
          <a:lstStyle/>
          <a:p>
            <a:pPr indent="-356616"/>
            <a:r>
              <a:rPr lang="bg-BG" sz="3600" b="1" dirty="0"/>
              <a:t>Иван Шопов</a:t>
            </a:r>
            <a:endParaRPr lang="en-US" sz="3600" b="1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Топ </a:t>
            </a:r>
            <a:r>
              <a:rPr lang="bg-BG" sz="3200" b="1" dirty="0"/>
              <a:t>студент</a:t>
            </a:r>
            <a:r>
              <a:rPr lang="bg-BG" sz="3200" dirty="0"/>
              <a:t> в СофтУни </a:t>
            </a:r>
            <a:endParaRPr lang="en-US" sz="3200" dirty="0"/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en-US" sz="3200" b="1" dirty="0"/>
              <a:t>Python developer</a:t>
            </a:r>
          </a:p>
          <a:p>
            <a:pPr marL="609494" lvl="2" indent="-356616">
              <a:buClr>
                <a:schemeClr val="tx1"/>
              </a:buClr>
              <a:buSzPct val="100000"/>
            </a:pPr>
            <a:r>
              <a:rPr lang="bg-BG" sz="3200" dirty="0"/>
              <a:t>Ко-лектор на </a:t>
            </a:r>
            <a:r>
              <a:rPr lang="en-US" sz="3200" b="1" dirty="0"/>
              <a:t>Python Programming Basics</a:t>
            </a:r>
            <a:endParaRPr lang="bg-BG" sz="3200" b="1" dirty="0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140487-EA76-4BCB-9706-7A41FED4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748" y="1764000"/>
            <a:ext cx="3338252" cy="2685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473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bg-BG" sz="3200" b="1" dirty="0">
                <a:solidFill>
                  <a:schemeClr val="bg1"/>
                </a:solidFill>
              </a:rPr>
              <a:t>16 октомври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000" y="1087240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</a:t>
            </a:r>
            <a:r>
              <a:rPr lang="en-US" sz="3000" b="1" dirty="0">
                <a:solidFill>
                  <a:srgbClr val="F2A40D"/>
                </a:solidFill>
              </a:rPr>
              <a:t>4</a:t>
            </a:r>
            <a:r>
              <a:rPr lang="bg-BG" sz="3000" b="1" dirty="0">
                <a:solidFill>
                  <a:srgbClr val="F2A40D"/>
                </a:solidFill>
              </a:rPr>
              <a:t> и 1</a:t>
            </a:r>
            <a:r>
              <a:rPr lang="en-US" sz="3000" b="1" dirty="0">
                <a:solidFill>
                  <a:srgbClr val="F2A40D"/>
                </a:solidFill>
              </a:rPr>
              <a:t>5</a:t>
            </a:r>
            <a:r>
              <a:rPr lang="bg-BG" sz="3000" b="1" dirty="0">
                <a:solidFill>
                  <a:srgbClr val="F2A40D"/>
                </a:solidFill>
              </a:rPr>
              <a:t> октомври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21 и 22 октомври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18 септември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16 октомври включително </a:t>
            </a:r>
            <a:r>
              <a:rPr lang="bg-BG" sz="3100" dirty="0"/>
              <a:t>(100 лв)</a:t>
            </a: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buClr>
                <a:schemeClr val="tx1"/>
              </a:buClr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346-0C36-41EE-B57D-BF52D87F96E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</a:t>
            </a:r>
            <a:r>
              <a:rPr lang="ru-RU" dirty="0" err="1"/>
              <a:t>трябва</a:t>
            </a:r>
            <a:r>
              <a:rPr lang="ru-RU" dirty="0"/>
              <a:t>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страница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/>
              <a:t>на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noProof="1"/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b="1" dirty="0"/>
              <a:t> </a:t>
            </a:r>
            <a:r>
              <a:rPr lang="bg-BG" dirty="0"/>
              <a:t>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41000" y="5753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https://softuni.bg/forum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B3F19CA-3CF0-40A6-8CC4-0C5DD8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2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85161" y="2934000"/>
            <a:ext cx="3330000" cy="263537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Необработена</a:t>
            </a:r>
            <a:r>
              <a:rPr lang="ru-RU" sz="2400" dirty="0"/>
              <a:t> версия на </a:t>
            </a: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занятието</a:t>
            </a:r>
            <a:r>
              <a:rPr lang="ru-RU" sz="2400" dirty="0"/>
              <a:t> е </a:t>
            </a:r>
            <a:r>
              <a:rPr lang="ru-RU" sz="2400" dirty="0" err="1"/>
              <a:t>налична</a:t>
            </a:r>
            <a:r>
              <a:rPr lang="ru-RU" sz="2400" dirty="0"/>
              <a:t> </a:t>
            </a:r>
            <a:r>
              <a:rPr lang="ru-RU" sz="2400" dirty="0" err="1"/>
              <a:t>непосредствено</a:t>
            </a:r>
            <a:r>
              <a:rPr lang="ru-RU" sz="2400" dirty="0"/>
              <a:t> след </a:t>
            </a:r>
            <a:r>
              <a:rPr lang="ru-RU" sz="2400" dirty="0" err="1"/>
              <a:t>занятието</a:t>
            </a:r>
            <a:r>
              <a:rPr lang="ru-RU" sz="2400" dirty="0"/>
              <a:t> в </a:t>
            </a:r>
            <a:r>
              <a:rPr lang="ru-RU" sz="2400" dirty="0" err="1"/>
              <a:t>страницата</a:t>
            </a:r>
            <a:r>
              <a:rPr lang="ru-RU" sz="2400" dirty="0"/>
              <a:t> на курса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A89D3-FD6C-4DBA-A28F-3122140F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484000"/>
            <a:ext cx="5310000" cy="4120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5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C73CD-A2A4-423F-926D-ABF15D3F1E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3"/>
              </a:rPr>
              <a:t>PyCharm Community</a:t>
            </a:r>
            <a:r>
              <a:rPr lang="bg-BG" b="1" dirty="0">
                <a:hlinkClick r:id="rId3"/>
              </a:rPr>
              <a:t> 2021</a:t>
            </a:r>
            <a:endParaRPr lang="en-US" b="1" dirty="0"/>
          </a:p>
          <a:p>
            <a:pPr>
              <a:lnSpc>
                <a:spcPct val="110000"/>
              </a:lnSpc>
            </a:pPr>
            <a:r>
              <a:rPr lang="bg-BG" dirty="0"/>
              <a:t>Алтернативи: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hlinkClick r:id="rId4"/>
              </a:rPr>
              <a:t>PyCharm Community</a:t>
            </a:r>
            <a:r>
              <a:rPr lang="bg-BG" b="1" dirty="0">
                <a:hlinkClick r:id="rId4"/>
              </a:rPr>
              <a:t> 2019</a:t>
            </a:r>
            <a:endParaRPr lang="bg-BG" b="1" dirty="0"/>
          </a:p>
          <a:p>
            <a:pPr lvl="1">
              <a:lnSpc>
                <a:spcPct val="110000"/>
              </a:lnSpc>
            </a:pPr>
            <a:r>
              <a:rPr lang="bg-BG" dirty="0"/>
              <a:t> </a:t>
            </a:r>
            <a:r>
              <a:rPr lang="en-US" b="1" dirty="0"/>
              <a:t>Atom</a:t>
            </a:r>
            <a:endParaRPr lang="bg-BG" b="1" dirty="0"/>
          </a:p>
          <a:p>
            <a:pPr>
              <a:lnSpc>
                <a:spcPct val="110000"/>
              </a:lnSpc>
            </a:pPr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b="1" dirty="0"/>
          </a:p>
          <a:p>
            <a:pPr marL="442912" lvl="1" indent="0">
              <a:lnSpc>
                <a:spcPct val="110000"/>
              </a:lnSpc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C18DAA88-5873-48C5-99D0-2447310BB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00" y="1809000"/>
            <a:ext cx="2293200" cy="2293200"/>
          </a:xfrm>
          <a:prstGeom prst="rect">
            <a:avLst/>
          </a:prstGeom>
        </p:spPr>
      </p:pic>
      <p:pic>
        <p:nvPicPr>
          <p:cNvPr id="3" name="Picture 2" descr="Резултат с изображение за atom icon png">
            <a:extLst>
              <a:ext uri="{FF2B5EF4-FFF2-40B4-BE49-F238E27FC236}">
                <a16:creationId xmlns:a16="http://schemas.microsoft.com/office/drawing/2014/main" id="{0EB58011-53C0-4AEB-8E1B-EC60B3F2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183" y="1629000"/>
            <a:ext cx="2113201" cy="21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2107DF44-DEC5-4550-9879-04F3C2FF5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65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#pb-sept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7204850" y="2436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C1F30-3F0F-4258-83BB-539255314F7E}"/>
              </a:ext>
            </a:extLst>
          </p:cNvPr>
          <p:cNvGrpSpPr/>
          <p:nvPr/>
        </p:nvGrpSpPr>
        <p:grpSpPr>
          <a:xfrm>
            <a:off x="1905385" y="2935307"/>
            <a:ext cx="462240" cy="77400"/>
            <a:chOff x="1905385" y="2935307"/>
            <a:chExt cx="46224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14:cNvPr>
                <p14:cNvContentPartPr/>
                <p14:nvPr/>
              </p14:nvContentPartPr>
              <p14:xfrm>
                <a:off x="1905385" y="293530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2385" y="28723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14:cNvPr>
                <p14:cNvContentPartPr/>
                <p14:nvPr/>
              </p14:nvContentPartPr>
              <p14:xfrm>
                <a:off x="1953625" y="296446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9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14:cNvPr>
                <p14:cNvContentPartPr/>
                <p14:nvPr/>
              </p14:nvContentPartPr>
              <p14:xfrm>
                <a:off x="2059465" y="3012347"/>
                <a:ext cx="39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6825" y="294934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14:cNvPr>
                <p14:cNvContentPartPr/>
                <p14:nvPr/>
              </p14:nvContentPartPr>
              <p14:xfrm>
                <a:off x="2146225" y="300298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3225" y="29399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14:cNvPr>
                <p14:cNvContentPartPr/>
                <p14:nvPr/>
              </p14:nvContentPartPr>
              <p14:xfrm>
                <a:off x="2252065" y="2992907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9065" y="293026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14:cNvPr>
                <p14:cNvContentPartPr/>
                <p14:nvPr/>
              </p14:nvContentPartPr>
              <p14:xfrm>
                <a:off x="2290585" y="2983547"/>
                <a:ext cx="39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7585" y="292090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14:cNvPr>
                <p14:cNvContentPartPr/>
                <p14:nvPr/>
              </p14:nvContentPartPr>
              <p14:xfrm>
                <a:off x="2367265" y="298354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62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14:cNvPr>
                <p14:cNvContentPartPr/>
                <p14:nvPr/>
              </p14:nvContentPartPr>
              <p14:xfrm>
                <a:off x="1924465" y="297382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18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93DB6EA-2A1F-4994-ADBD-08C400A992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000" y="1219500"/>
            <a:ext cx="6303830" cy="441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082547-A3BD-4EB5-B0E0-1CA1632D415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-101560" t="50436" r="101560" b="-1538"/>
          <a:stretch/>
        </p:blipFill>
        <p:spPr>
          <a:xfrm>
            <a:off x="2607245" y="4554000"/>
            <a:ext cx="4587209" cy="23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523A80-188B-4D3A-B20A-5ADBC6FA6ED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000" y="4104000"/>
            <a:ext cx="4782168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396000" y="4104000"/>
            <a:ext cx="112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000" y="4416236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98B7F-68CD-453B-A680-9A072E4D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000" y="1224000"/>
            <a:ext cx="8100000" cy="2103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37EADA2-D71E-47B4-A8B0-DC057DB9CF16}"/>
              </a:ext>
            </a:extLst>
          </p:cNvPr>
          <p:cNvSpPr/>
          <p:nvPr/>
        </p:nvSpPr>
        <p:spPr bwMode="auto">
          <a:xfrm rot="5400000">
            <a:off x="5553144" y="3647615"/>
            <a:ext cx="659800" cy="42591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737560" y="1622524"/>
            <a:ext cx="7787441" cy="3498930"/>
            <a:chOff x="3749351" y="1549902"/>
            <a:chExt cx="7787441" cy="3498930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4661" y="3848395"/>
              <a:ext cx="1147961" cy="114796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9277" y="3871255"/>
              <a:ext cx="1147961" cy="1147961"/>
            </a:xfrm>
            <a:prstGeom prst="rect">
              <a:avLst/>
            </a:prstGeom>
          </p:spPr>
        </p:pic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3FDF9297-50FA-E866-B6CE-9D64B1E8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0306" y="3874225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38229" y="3900407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4935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79380" y="3876626"/>
              <a:ext cx="1257412" cy="1172206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FB2AEAC-BDEE-9D5F-67A3-17CEDA699052}"/>
                </a:ext>
              </a:extLst>
            </p:cNvPr>
            <p:cNvGrpSpPr/>
            <p:nvPr/>
          </p:nvGrpSpPr>
          <p:grpSpPr>
            <a:xfrm>
              <a:off x="4091553" y="3060524"/>
              <a:ext cx="6825992" cy="559921"/>
              <a:chOff x="1433768" y="2645180"/>
              <a:chExt cx="9324489" cy="78382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A38ABD5-1637-DC80-A922-DF10E4F75C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645180"/>
                <a:ext cx="1" cy="469190"/>
              </a:xfrm>
              <a:prstGeom prst="line">
                <a:avLst/>
              </a:prstGeom>
              <a:ln w="41275">
                <a:solidFill>
                  <a:srgbClr val="FFA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17B586A-0BC5-5E32-7E67-FD277547E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3768" y="3114370"/>
                <a:ext cx="9324489" cy="314630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bg-BG" sz="8800">
                <a:solidFill>
                  <a:srgbClr val="234465"/>
                </a:solidFill>
              </a:rPr>
              <a:t>Въпроси?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9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347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b="1" dirty="0">
                <a:hlinkClick r:id="rId2"/>
              </a:rPr>
              <a:t>s</a:t>
            </a:r>
            <a:r>
              <a:rPr lang="ru-RU" b="1" dirty="0">
                <a:hlinkClick r:id="rId2"/>
              </a:rPr>
              <a:t>li.do</a:t>
            </a:r>
            <a:endParaRPr lang="en-US" b="1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pb-sept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502827" y="3193613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B522-27C2-4020-8A9C-37D67FCCD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00" y="2410525"/>
            <a:ext cx="2991979" cy="223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71041C-4069-FB4B-2129-656AB4530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2" y="3016425"/>
            <a:ext cx="5778992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Диамантени партньори</a:t>
            </a:r>
            <a:endParaRPr lang="bg-BG" dirty="0"/>
          </a:p>
        </p:txBody>
      </p:sp>
      <p:pic>
        <p:nvPicPr>
          <p:cNvPr id="2" name="Picture 1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09912A7-4AD3-4826-C228-5C7907CDD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371260" y="5407220"/>
            <a:ext cx="2333785" cy="1083582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42D0DF7-E76D-D3CD-565E-82F437070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71" y="1420989"/>
            <a:ext cx="2094686" cy="1218031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1F36F515-443B-C2A0-5138-B9D053C650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7995327" y="4006616"/>
            <a:ext cx="2903845" cy="1425037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29C58C09-F0C6-1EC1-98F3-C17679D99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" y="4163482"/>
            <a:ext cx="2722406" cy="1179500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hlinkClick r:id="rId11"/>
            <a:extLst>
              <a:ext uri="{FF2B5EF4-FFF2-40B4-BE49-F238E27FC236}">
                <a16:creationId xmlns:a16="http://schemas.microsoft.com/office/drawing/2014/main" id="{0E321D4C-15EA-80AF-F2D1-84CF70EF35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93" b="25044"/>
          <a:stretch/>
        </p:blipFill>
        <p:spPr>
          <a:xfrm>
            <a:off x="4011561" y="1389516"/>
            <a:ext cx="3218139" cy="1098830"/>
          </a:xfrm>
          <a:prstGeom prst="rect">
            <a:avLst/>
          </a:prstGeom>
        </p:spPr>
      </p:pic>
      <p:pic>
        <p:nvPicPr>
          <p:cNvPr id="20" name="Picture 19" descr="A picture containing logo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1BBA2A48-9C92-DDDE-EB02-827350BBA7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5456088"/>
            <a:ext cx="2235104" cy="1034714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hlinkClick r:id="rId15"/>
            <a:extLst>
              <a:ext uri="{FF2B5EF4-FFF2-40B4-BE49-F238E27FC236}">
                <a16:creationId xmlns:a16="http://schemas.microsoft.com/office/drawing/2014/main" id="{E329FF98-9309-6F05-7413-9BBED74AF8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09" y="5524017"/>
            <a:ext cx="2643379" cy="912176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7"/>
            <a:extLst>
              <a:ext uri="{FF2B5EF4-FFF2-40B4-BE49-F238E27FC236}">
                <a16:creationId xmlns:a16="http://schemas.microsoft.com/office/drawing/2014/main" id="{315D200A-F76C-25DF-37B7-3CD7E7D0DF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03" y="3083641"/>
            <a:ext cx="3062929" cy="69071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hlinkClick r:id="rId19"/>
            <a:extLst>
              <a:ext uri="{FF2B5EF4-FFF2-40B4-BE49-F238E27FC236}">
                <a16:creationId xmlns:a16="http://schemas.microsoft.com/office/drawing/2014/main" id="{3452E366-249B-1897-755B-66A1902909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33" y="2593224"/>
            <a:ext cx="2106370" cy="1474458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hlinkClick r:id="rId21"/>
            <a:extLst>
              <a:ext uri="{FF2B5EF4-FFF2-40B4-BE49-F238E27FC236}">
                <a16:creationId xmlns:a16="http://schemas.microsoft.com/office/drawing/2014/main" id="{5BA4E905-5CBE-FD72-EBC0-7145D318175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23" y="5342982"/>
            <a:ext cx="2013853" cy="1342568"/>
          </a:xfrm>
          <a:prstGeom prst="rect">
            <a:avLst/>
          </a:prstGeom>
        </p:spPr>
      </p:pic>
      <p:pic>
        <p:nvPicPr>
          <p:cNvPr id="25" name="Picture 3">
            <a:hlinkClick r:id="rId23"/>
            <a:extLst>
              <a:ext uri="{FF2B5EF4-FFF2-40B4-BE49-F238E27FC236}">
                <a16:creationId xmlns:a16="http://schemas.microsoft.com/office/drawing/2014/main" id="{ADBC8A48-C714-3EE7-0BFB-3095CE2EB7C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48928" y="2781038"/>
            <a:ext cx="3982397" cy="1098830"/>
          </a:xfrm>
          <a:prstGeom prst="rect">
            <a:avLst/>
          </a:prstGeom>
        </p:spPr>
      </p:pic>
      <p:pic>
        <p:nvPicPr>
          <p:cNvPr id="26" name="Picture 4" descr="Logo&#10;&#10;Description automatically generated">
            <a:hlinkClick r:id="rId25"/>
            <a:extLst>
              <a:ext uri="{FF2B5EF4-FFF2-40B4-BE49-F238E27FC236}">
                <a16:creationId xmlns:a16="http://schemas.microsoft.com/office/drawing/2014/main" id="{2F327446-72F8-99DA-4D2E-0D2E7D306628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158" t="17315" r="7469" b="13827"/>
          <a:stretch/>
        </p:blipFill>
        <p:spPr>
          <a:xfrm>
            <a:off x="4011561" y="4251132"/>
            <a:ext cx="3057833" cy="974304"/>
          </a:xfrm>
          <a:prstGeom prst="rect">
            <a:avLst/>
          </a:prstGeom>
        </p:spPr>
      </p:pic>
      <p:pic>
        <p:nvPicPr>
          <p:cNvPr id="27" name="Graphic 26">
            <a:hlinkClick r:id="rId27"/>
            <a:extLst>
              <a:ext uri="{FF2B5EF4-FFF2-40B4-BE49-F238E27FC236}">
                <a16:creationId xmlns:a16="http://schemas.microsoft.com/office/drawing/2014/main" id="{9609B910-DD1A-D709-345C-7A7B5AA622F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9715" t="18168" r="7091" b="12292"/>
          <a:stretch/>
        </p:blipFill>
        <p:spPr>
          <a:xfrm>
            <a:off x="8266768" y="1426347"/>
            <a:ext cx="3133961" cy="122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6255</TotalTime>
  <Words>1207</Words>
  <Application>Microsoft Office PowerPoint</Application>
  <PresentationFormat>Widescreen</PresentationFormat>
  <Paragraphs>220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Страница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Организационна част</vt:lpstr>
      <vt:lpstr>Вашите обучения</vt:lpstr>
      <vt:lpstr>Страница на курса</vt:lpstr>
      <vt:lpstr>Вашите Сертификати</vt:lpstr>
      <vt:lpstr>Записване на изпит</vt:lpstr>
      <vt:lpstr>PowerPoint Presentation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Software Development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118</cp:revision>
  <dcterms:created xsi:type="dcterms:W3CDTF">2018-05-23T13:08:44Z</dcterms:created>
  <dcterms:modified xsi:type="dcterms:W3CDTF">2023-09-01T11:07:56Z</dcterms:modified>
  <cp:category>computer programming;programming;software development;software engineering</cp:category>
</cp:coreProperties>
</file>